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5" r:id="rId1"/>
  </p:sldMasterIdLst>
  <p:sldIdLst>
    <p:sldId id="256" r:id="rId2"/>
    <p:sldId id="257" r:id="rId3"/>
    <p:sldId id="263" r:id="rId4"/>
    <p:sldId id="264" r:id="rId5"/>
    <p:sldId id="265" r:id="rId6"/>
    <p:sldId id="267" r:id="rId7"/>
    <p:sldId id="268" r:id="rId8"/>
    <p:sldId id="269" r:id="rId9"/>
    <p:sldId id="259" r:id="rId10"/>
    <p:sldId id="274" r:id="rId11"/>
    <p:sldId id="270" r:id="rId12"/>
    <p:sldId id="261" r:id="rId13"/>
    <p:sldId id="262"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7B1E1-8C50-499D-842F-775E038BC6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CAC58D-8174-4003-8C39-0B811BAFDC62}">
      <dgm:prSet/>
      <dgm:spPr/>
      <dgm:t>
        <a:bodyPr/>
        <a:lstStyle/>
        <a:p>
          <a:r>
            <a:rPr lang="en-US"/>
            <a:t>GitHub</a:t>
          </a:r>
        </a:p>
      </dgm:t>
    </dgm:pt>
    <dgm:pt modelId="{ACF4A89F-9F2E-4395-B9B3-1A4C67C360FA}" type="parTrans" cxnId="{6417E7AF-0EF1-47BB-9439-0B8183F5844F}">
      <dgm:prSet/>
      <dgm:spPr/>
      <dgm:t>
        <a:bodyPr/>
        <a:lstStyle/>
        <a:p>
          <a:endParaRPr lang="en-US"/>
        </a:p>
      </dgm:t>
    </dgm:pt>
    <dgm:pt modelId="{0B7A14C2-8CE6-46CB-93E1-E9C6C7F3115F}" type="sibTrans" cxnId="{6417E7AF-0EF1-47BB-9439-0B8183F5844F}">
      <dgm:prSet/>
      <dgm:spPr/>
      <dgm:t>
        <a:bodyPr/>
        <a:lstStyle/>
        <a:p>
          <a:endParaRPr lang="en-US"/>
        </a:p>
      </dgm:t>
    </dgm:pt>
    <dgm:pt modelId="{0DEC32B9-9D22-40DB-99A1-7BE53DE8FE2E}">
      <dgm:prSet/>
      <dgm:spPr/>
      <dgm:t>
        <a:bodyPr/>
        <a:lstStyle/>
        <a:p>
          <a:r>
            <a:rPr lang="en-US"/>
            <a:t>https://cherf001.github.io/Frenel-Cherubin/</a:t>
          </a:r>
        </a:p>
      </dgm:t>
    </dgm:pt>
    <dgm:pt modelId="{754C820F-8CE1-4781-8752-7642EEDAC05B}" type="parTrans" cxnId="{49A48D76-6282-40FF-88BE-8D291033398C}">
      <dgm:prSet/>
      <dgm:spPr/>
      <dgm:t>
        <a:bodyPr/>
        <a:lstStyle/>
        <a:p>
          <a:endParaRPr lang="en-US"/>
        </a:p>
      </dgm:t>
    </dgm:pt>
    <dgm:pt modelId="{2E3FFDA5-A402-4325-A222-796799660416}" type="sibTrans" cxnId="{49A48D76-6282-40FF-88BE-8D291033398C}">
      <dgm:prSet/>
      <dgm:spPr/>
      <dgm:t>
        <a:bodyPr/>
        <a:lstStyle/>
        <a:p>
          <a:endParaRPr lang="en-US"/>
        </a:p>
      </dgm:t>
    </dgm:pt>
    <dgm:pt modelId="{77BA81B4-9A28-4814-94A1-741512ADC3BE}" type="pres">
      <dgm:prSet presAssocID="{4E17B1E1-8C50-499D-842F-775E038BC6E2}" presName="root" presStyleCnt="0">
        <dgm:presLayoutVars>
          <dgm:dir/>
          <dgm:resizeHandles val="exact"/>
        </dgm:presLayoutVars>
      </dgm:prSet>
      <dgm:spPr/>
    </dgm:pt>
    <dgm:pt modelId="{06127039-9613-4B5D-B674-1B55D07FA886}" type="pres">
      <dgm:prSet presAssocID="{A0CAC58D-8174-4003-8C39-0B811BAFDC62}" presName="compNode" presStyleCnt="0"/>
      <dgm:spPr/>
    </dgm:pt>
    <dgm:pt modelId="{D24FDA3E-758E-4209-83CD-EA1ACED1E3B6}" type="pres">
      <dgm:prSet presAssocID="{A0CAC58D-8174-4003-8C39-0B811BAFDC62}" presName="bgRect" presStyleLbl="bgShp" presStyleIdx="0" presStyleCnt="2"/>
      <dgm:spPr/>
    </dgm:pt>
    <dgm:pt modelId="{E46DF2BC-34A0-4A9D-8809-9BF9DD691EA7}" type="pres">
      <dgm:prSet presAssocID="{A0CAC58D-8174-4003-8C39-0B811BAFDC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nagement"/>
        </a:ext>
      </dgm:extLst>
    </dgm:pt>
    <dgm:pt modelId="{6FB92C5A-E3D1-4EF4-9399-6DE41EB11FE0}" type="pres">
      <dgm:prSet presAssocID="{A0CAC58D-8174-4003-8C39-0B811BAFDC62}" presName="spaceRect" presStyleCnt="0"/>
      <dgm:spPr/>
    </dgm:pt>
    <dgm:pt modelId="{2BC6A396-3469-468A-9FDB-301AFC56CB2A}" type="pres">
      <dgm:prSet presAssocID="{A0CAC58D-8174-4003-8C39-0B811BAFDC62}" presName="parTx" presStyleLbl="revTx" presStyleIdx="0" presStyleCnt="2">
        <dgm:presLayoutVars>
          <dgm:chMax val="0"/>
          <dgm:chPref val="0"/>
        </dgm:presLayoutVars>
      </dgm:prSet>
      <dgm:spPr/>
    </dgm:pt>
    <dgm:pt modelId="{6D66AAC3-A9E6-46B9-AA42-9FBCF6F35DAF}" type="pres">
      <dgm:prSet presAssocID="{0B7A14C2-8CE6-46CB-93E1-E9C6C7F3115F}" presName="sibTrans" presStyleCnt="0"/>
      <dgm:spPr/>
    </dgm:pt>
    <dgm:pt modelId="{201FD9B7-AAF3-46E9-839B-B169F721BDC5}" type="pres">
      <dgm:prSet presAssocID="{0DEC32B9-9D22-40DB-99A1-7BE53DE8FE2E}" presName="compNode" presStyleCnt="0"/>
      <dgm:spPr/>
    </dgm:pt>
    <dgm:pt modelId="{C9B81AE9-8609-4E63-89C2-20E854766696}" type="pres">
      <dgm:prSet presAssocID="{0DEC32B9-9D22-40DB-99A1-7BE53DE8FE2E}" presName="bgRect" presStyleLbl="bgShp" presStyleIdx="1" presStyleCnt="2"/>
      <dgm:spPr/>
    </dgm:pt>
    <dgm:pt modelId="{DD1725EE-33C9-4C26-804D-16C87FAC6212}" type="pres">
      <dgm:prSet presAssocID="{0DEC32B9-9D22-40DB-99A1-7BE53DE8FE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39D1D767-B9ED-4616-96D1-F6ABD9EC044C}" type="pres">
      <dgm:prSet presAssocID="{0DEC32B9-9D22-40DB-99A1-7BE53DE8FE2E}" presName="spaceRect" presStyleCnt="0"/>
      <dgm:spPr/>
    </dgm:pt>
    <dgm:pt modelId="{EA2595B5-4ECA-47C1-A3F4-F8DD550E9671}" type="pres">
      <dgm:prSet presAssocID="{0DEC32B9-9D22-40DB-99A1-7BE53DE8FE2E}" presName="parTx" presStyleLbl="revTx" presStyleIdx="1" presStyleCnt="2">
        <dgm:presLayoutVars>
          <dgm:chMax val="0"/>
          <dgm:chPref val="0"/>
        </dgm:presLayoutVars>
      </dgm:prSet>
      <dgm:spPr/>
    </dgm:pt>
  </dgm:ptLst>
  <dgm:cxnLst>
    <dgm:cxn modelId="{29CB0623-5EC5-46A2-890A-1AFF0B1E5EAF}" type="presOf" srcId="{0DEC32B9-9D22-40DB-99A1-7BE53DE8FE2E}" destId="{EA2595B5-4ECA-47C1-A3F4-F8DD550E9671}" srcOrd="0" destOrd="0" presId="urn:microsoft.com/office/officeart/2018/2/layout/IconVerticalSolidList"/>
    <dgm:cxn modelId="{49A48D76-6282-40FF-88BE-8D291033398C}" srcId="{4E17B1E1-8C50-499D-842F-775E038BC6E2}" destId="{0DEC32B9-9D22-40DB-99A1-7BE53DE8FE2E}" srcOrd="1" destOrd="0" parTransId="{754C820F-8CE1-4781-8752-7642EEDAC05B}" sibTransId="{2E3FFDA5-A402-4325-A222-796799660416}"/>
    <dgm:cxn modelId="{6417E7AF-0EF1-47BB-9439-0B8183F5844F}" srcId="{4E17B1E1-8C50-499D-842F-775E038BC6E2}" destId="{A0CAC58D-8174-4003-8C39-0B811BAFDC62}" srcOrd="0" destOrd="0" parTransId="{ACF4A89F-9F2E-4395-B9B3-1A4C67C360FA}" sibTransId="{0B7A14C2-8CE6-46CB-93E1-E9C6C7F3115F}"/>
    <dgm:cxn modelId="{6EF005EF-6AB8-44C3-B4E1-F4CC8C479363}" type="presOf" srcId="{A0CAC58D-8174-4003-8C39-0B811BAFDC62}" destId="{2BC6A396-3469-468A-9FDB-301AFC56CB2A}" srcOrd="0" destOrd="0" presId="urn:microsoft.com/office/officeart/2018/2/layout/IconVerticalSolidList"/>
    <dgm:cxn modelId="{EC0236FB-ECC0-4B66-A91E-F1A91BB1F0F2}" type="presOf" srcId="{4E17B1E1-8C50-499D-842F-775E038BC6E2}" destId="{77BA81B4-9A28-4814-94A1-741512ADC3BE}" srcOrd="0" destOrd="0" presId="urn:microsoft.com/office/officeart/2018/2/layout/IconVerticalSolidList"/>
    <dgm:cxn modelId="{B95BF4A5-DAFD-4E89-958E-27A0BA37EA96}" type="presParOf" srcId="{77BA81B4-9A28-4814-94A1-741512ADC3BE}" destId="{06127039-9613-4B5D-B674-1B55D07FA886}" srcOrd="0" destOrd="0" presId="urn:microsoft.com/office/officeart/2018/2/layout/IconVerticalSolidList"/>
    <dgm:cxn modelId="{4D9D58D6-BD0E-4F43-AFE2-DF0B3C4B4216}" type="presParOf" srcId="{06127039-9613-4B5D-B674-1B55D07FA886}" destId="{D24FDA3E-758E-4209-83CD-EA1ACED1E3B6}" srcOrd="0" destOrd="0" presId="urn:microsoft.com/office/officeart/2018/2/layout/IconVerticalSolidList"/>
    <dgm:cxn modelId="{BD21A14F-B49F-4209-9370-48A4B50EA9BF}" type="presParOf" srcId="{06127039-9613-4B5D-B674-1B55D07FA886}" destId="{E46DF2BC-34A0-4A9D-8809-9BF9DD691EA7}" srcOrd="1" destOrd="0" presId="urn:microsoft.com/office/officeart/2018/2/layout/IconVerticalSolidList"/>
    <dgm:cxn modelId="{98D50956-689E-43F2-8261-AE67CB18B731}" type="presParOf" srcId="{06127039-9613-4B5D-B674-1B55D07FA886}" destId="{6FB92C5A-E3D1-4EF4-9399-6DE41EB11FE0}" srcOrd="2" destOrd="0" presId="urn:microsoft.com/office/officeart/2018/2/layout/IconVerticalSolidList"/>
    <dgm:cxn modelId="{4518ADDE-34B6-4300-B9DA-61EAA94486D8}" type="presParOf" srcId="{06127039-9613-4B5D-B674-1B55D07FA886}" destId="{2BC6A396-3469-468A-9FDB-301AFC56CB2A}" srcOrd="3" destOrd="0" presId="urn:microsoft.com/office/officeart/2018/2/layout/IconVerticalSolidList"/>
    <dgm:cxn modelId="{68B79913-465B-4A46-AAF4-4277358BB1A6}" type="presParOf" srcId="{77BA81B4-9A28-4814-94A1-741512ADC3BE}" destId="{6D66AAC3-A9E6-46B9-AA42-9FBCF6F35DAF}" srcOrd="1" destOrd="0" presId="urn:microsoft.com/office/officeart/2018/2/layout/IconVerticalSolidList"/>
    <dgm:cxn modelId="{22AD5554-6B72-4AF7-A824-3B2F85D535B9}" type="presParOf" srcId="{77BA81B4-9A28-4814-94A1-741512ADC3BE}" destId="{201FD9B7-AAF3-46E9-839B-B169F721BDC5}" srcOrd="2" destOrd="0" presId="urn:microsoft.com/office/officeart/2018/2/layout/IconVerticalSolidList"/>
    <dgm:cxn modelId="{58A02CB5-9FA9-4A78-AE5E-ECE18F3D8EB3}" type="presParOf" srcId="{201FD9B7-AAF3-46E9-839B-B169F721BDC5}" destId="{C9B81AE9-8609-4E63-89C2-20E854766696}" srcOrd="0" destOrd="0" presId="urn:microsoft.com/office/officeart/2018/2/layout/IconVerticalSolidList"/>
    <dgm:cxn modelId="{B11DD0C3-5E6D-48BC-89A7-458029A3F33E}" type="presParOf" srcId="{201FD9B7-AAF3-46E9-839B-B169F721BDC5}" destId="{DD1725EE-33C9-4C26-804D-16C87FAC6212}" srcOrd="1" destOrd="0" presId="urn:microsoft.com/office/officeart/2018/2/layout/IconVerticalSolidList"/>
    <dgm:cxn modelId="{0CBE7D8C-5DB3-4B3B-B9DF-9EC7D2A6DEDE}" type="presParOf" srcId="{201FD9B7-AAF3-46E9-839B-B169F721BDC5}" destId="{39D1D767-B9ED-4616-96D1-F6ABD9EC044C}" srcOrd="2" destOrd="0" presId="urn:microsoft.com/office/officeart/2018/2/layout/IconVerticalSolidList"/>
    <dgm:cxn modelId="{1436C725-A944-41F8-A6D4-A1C7627B0BF2}" type="presParOf" srcId="{201FD9B7-AAF3-46E9-839B-B169F721BDC5}" destId="{EA2595B5-4ECA-47C1-A3F4-F8DD550E967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FDA3E-758E-4209-83CD-EA1ACED1E3B6}">
      <dsp:nvSpPr>
        <dsp:cNvPr id="0" name=""/>
        <dsp:cNvSpPr/>
      </dsp:nvSpPr>
      <dsp:spPr>
        <a:xfrm>
          <a:off x="0" y="905470"/>
          <a:ext cx="6269038" cy="16716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DF2BC-34A0-4A9D-8809-9BF9DD691EA7}">
      <dsp:nvSpPr>
        <dsp:cNvPr id="0" name=""/>
        <dsp:cNvSpPr/>
      </dsp:nvSpPr>
      <dsp:spPr>
        <a:xfrm>
          <a:off x="505670" y="1281588"/>
          <a:ext cx="919400" cy="919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C6A396-3469-468A-9FDB-301AFC56CB2A}">
      <dsp:nvSpPr>
        <dsp:cNvPr id="0" name=""/>
        <dsp:cNvSpPr/>
      </dsp:nvSpPr>
      <dsp:spPr>
        <a:xfrm>
          <a:off x="1930741" y="905470"/>
          <a:ext cx="4338296" cy="1671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15" tIns="176915" rIns="176915" bIns="176915" numCol="1" spcCol="1270" anchor="ctr" anchorCtr="0">
          <a:noAutofit/>
        </a:bodyPr>
        <a:lstStyle/>
        <a:p>
          <a:pPr marL="0" lvl="0" indent="0" algn="l" defTabSz="977900">
            <a:lnSpc>
              <a:spcPct val="90000"/>
            </a:lnSpc>
            <a:spcBef>
              <a:spcPct val="0"/>
            </a:spcBef>
            <a:spcAft>
              <a:spcPct val="35000"/>
            </a:spcAft>
            <a:buNone/>
          </a:pPr>
          <a:r>
            <a:rPr lang="en-US" sz="2200" kern="1200"/>
            <a:t>GitHub</a:t>
          </a:r>
        </a:p>
      </dsp:txBody>
      <dsp:txXfrm>
        <a:off x="1930741" y="905470"/>
        <a:ext cx="4338296" cy="1671637"/>
      </dsp:txXfrm>
    </dsp:sp>
    <dsp:sp modelId="{C9B81AE9-8609-4E63-89C2-20E854766696}">
      <dsp:nvSpPr>
        <dsp:cNvPr id="0" name=""/>
        <dsp:cNvSpPr/>
      </dsp:nvSpPr>
      <dsp:spPr>
        <a:xfrm>
          <a:off x="0" y="2995017"/>
          <a:ext cx="6269038" cy="16716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725EE-33C9-4C26-804D-16C87FAC6212}">
      <dsp:nvSpPr>
        <dsp:cNvPr id="0" name=""/>
        <dsp:cNvSpPr/>
      </dsp:nvSpPr>
      <dsp:spPr>
        <a:xfrm>
          <a:off x="505670" y="3371135"/>
          <a:ext cx="919400" cy="919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595B5-4ECA-47C1-A3F4-F8DD550E9671}">
      <dsp:nvSpPr>
        <dsp:cNvPr id="0" name=""/>
        <dsp:cNvSpPr/>
      </dsp:nvSpPr>
      <dsp:spPr>
        <a:xfrm>
          <a:off x="1930741" y="2995017"/>
          <a:ext cx="4338296" cy="1671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915" tIns="176915" rIns="176915" bIns="176915" numCol="1" spcCol="1270" anchor="ctr" anchorCtr="0">
          <a:noAutofit/>
        </a:bodyPr>
        <a:lstStyle/>
        <a:p>
          <a:pPr marL="0" lvl="0" indent="0" algn="l" defTabSz="977900">
            <a:lnSpc>
              <a:spcPct val="90000"/>
            </a:lnSpc>
            <a:spcBef>
              <a:spcPct val="0"/>
            </a:spcBef>
            <a:spcAft>
              <a:spcPct val="35000"/>
            </a:spcAft>
            <a:buNone/>
          </a:pPr>
          <a:r>
            <a:rPr lang="en-US" sz="2200" kern="1200"/>
            <a:t>https://cherf001.github.io/Frenel-Cherubin/</a:t>
          </a:r>
        </a:p>
      </dsp:txBody>
      <dsp:txXfrm>
        <a:off x="1930741" y="2995017"/>
        <a:ext cx="4338296" cy="16716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E2C2-7D2B-4464-A285-B1AE5F12EF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2219A8-B0C9-436B-A6A7-35451BDDFF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62806-2508-41C5-972B-605FF5B5AC64}"/>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5" name="Footer Placeholder 4">
            <a:extLst>
              <a:ext uri="{FF2B5EF4-FFF2-40B4-BE49-F238E27FC236}">
                <a16:creationId xmlns:a16="http://schemas.microsoft.com/office/drawing/2014/main" id="{233808FB-789C-4CEE-A301-7DE326667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B6C77-A5E3-486B-A97D-9C827F599E08}"/>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6417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A4BB-839D-4F6F-A345-566EBF0698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6528F9-3B77-4123-AA28-1C690E9388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6CC54-67E3-4E80-92ED-BC3AF26E5B41}"/>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5" name="Footer Placeholder 4">
            <a:extLst>
              <a:ext uri="{FF2B5EF4-FFF2-40B4-BE49-F238E27FC236}">
                <a16:creationId xmlns:a16="http://schemas.microsoft.com/office/drawing/2014/main" id="{8B71461C-05DB-4A19-BB3D-40373038D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A9425-2FFF-43E6-ACA6-80414853ADD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3577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5FF333-B010-4CEA-82F3-E3A2F62898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F1F939-D46E-47F3-9461-E126C4F901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FE130-E272-4952-BC0D-712807A2521C}"/>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5" name="Footer Placeholder 4">
            <a:extLst>
              <a:ext uri="{FF2B5EF4-FFF2-40B4-BE49-F238E27FC236}">
                <a16:creationId xmlns:a16="http://schemas.microsoft.com/office/drawing/2014/main" id="{14CD1601-B963-4309-A633-0EBDB214B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17998-0926-480C-8A8C-F50D7B76530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6655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3F83-A788-4704-B208-85F199BBFD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AD0584-23B5-4F82-B902-0B3D877605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6143E-A8E1-4F2D-B8A1-2F413746BA24}"/>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5" name="Footer Placeholder 4">
            <a:extLst>
              <a:ext uri="{FF2B5EF4-FFF2-40B4-BE49-F238E27FC236}">
                <a16:creationId xmlns:a16="http://schemas.microsoft.com/office/drawing/2014/main" id="{828D4ACA-1492-48F9-81E4-351774022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B5377-22A3-4EAB-95FD-BD3F332CE64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5314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276C-BB6B-4ECB-8D86-EE9D04966D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8F49FD-9722-489F-9C8A-444FE623E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299F45-23DB-45CB-96C4-F7FC078A6817}"/>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5" name="Footer Placeholder 4">
            <a:extLst>
              <a:ext uri="{FF2B5EF4-FFF2-40B4-BE49-F238E27FC236}">
                <a16:creationId xmlns:a16="http://schemas.microsoft.com/office/drawing/2014/main" id="{2C54AACB-EF66-4BFF-A8BA-DAA8E703B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F499A-0137-469C-BA50-AEF652A5272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57276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BCFB-9E99-4C3F-800B-4926EB6DAC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F22CD-E605-475B-8176-CBAF1DFB5F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2D8E43-9B33-4043-AFCE-FC169B433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991FC2-B90F-4DF6-BC01-A4B591D06BF9}"/>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6" name="Footer Placeholder 5">
            <a:extLst>
              <a:ext uri="{FF2B5EF4-FFF2-40B4-BE49-F238E27FC236}">
                <a16:creationId xmlns:a16="http://schemas.microsoft.com/office/drawing/2014/main" id="{EBD39270-1A5C-4E2F-A52B-9C6520825B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326B66-7CB1-42E9-B42B-D6AD0E89CA4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9114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2892-8354-4A96-99D4-AB3DD0AC5F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107EC8-4A1E-4E77-A465-0AB6CA1C44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11159-1C56-4917-9869-17609F8CF9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B67C26-2728-40DA-862E-C8E1CA925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378DA-502D-4885-896D-9B792E7546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D22A9F-434F-4805-8EB2-55D133DC5A84}"/>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8" name="Footer Placeholder 7">
            <a:extLst>
              <a:ext uri="{FF2B5EF4-FFF2-40B4-BE49-F238E27FC236}">
                <a16:creationId xmlns:a16="http://schemas.microsoft.com/office/drawing/2014/main" id="{89252AF3-8CF0-4247-A2B4-EF4058263D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DB34F4-FE10-48F6-AE90-57F2112D43E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86750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4CC0-83CD-4AB6-98DE-4794058EF0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37F9CF-5329-4E68-820E-735813591A97}"/>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4" name="Footer Placeholder 3">
            <a:extLst>
              <a:ext uri="{FF2B5EF4-FFF2-40B4-BE49-F238E27FC236}">
                <a16:creationId xmlns:a16="http://schemas.microsoft.com/office/drawing/2014/main" id="{11510FAA-3A23-412C-AD5C-1811F19CF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11770-9E69-41AE-AAFE-61A04D65AB8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4644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EA0E37-BF4E-4445-BA8E-ADABC4BCEF01}"/>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3" name="Footer Placeholder 2">
            <a:extLst>
              <a:ext uri="{FF2B5EF4-FFF2-40B4-BE49-F238E27FC236}">
                <a16:creationId xmlns:a16="http://schemas.microsoft.com/office/drawing/2014/main" id="{71780E80-FD02-415E-849B-F93D7CC19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79B459-62A1-41B4-A86D-9B45BD7F06A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4433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D958-B82A-4D7E-BE27-0A5EB0B05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EEA731-4A9A-4B32-A153-BEFBF1C17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CB16FE-1296-4BAB-9ABF-3FB0A5217F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8F9AE-5A09-4D70-8A97-2CC8414C761B}"/>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6" name="Footer Placeholder 5">
            <a:extLst>
              <a:ext uri="{FF2B5EF4-FFF2-40B4-BE49-F238E27FC236}">
                <a16:creationId xmlns:a16="http://schemas.microsoft.com/office/drawing/2014/main" id="{5BC308C7-A7E5-40BD-A1C9-EC6E2AD54F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8FB8C7-1581-4504-9322-3268260D1004}"/>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46052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4058-4E78-4234-82DA-27FB95895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E522FC-9BB4-4341-AD9C-24C0481196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9C80D1-6546-469C-ACB0-2EB578DFA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F0008-1DD2-47B1-B994-44DF568ED84E}"/>
              </a:ext>
            </a:extLst>
          </p:cNvPr>
          <p:cNvSpPr>
            <a:spLocks noGrp="1"/>
          </p:cNvSpPr>
          <p:nvPr>
            <p:ph type="dt" sz="half" idx="10"/>
          </p:nvPr>
        </p:nvSpPr>
        <p:spPr/>
        <p:txBody>
          <a:bodyPr/>
          <a:lstStyle/>
          <a:p>
            <a:fld id="{F4D57BDD-E64A-4D27-8978-82FFCA18A12C}" type="datetimeFigureOut">
              <a:rPr lang="en-US" smtClean="0"/>
              <a:t>3/4/2021</a:t>
            </a:fld>
            <a:endParaRPr lang="en-US"/>
          </a:p>
        </p:txBody>
      </p:sp>
      <p:sp>
        <p:nvSpPr>
          <p:cNvPr id="6" name="Footer Placeholder 5">
            <a:extLst>
              <a:ext uri="{FF2B5EF4-FFF2-40B4-BE49-F238E27FC236}">
                <a16:creationId xmlns:a16="http://schemas.microsoft.com/office/drawing/2014/main" id="{395DEA90-EEE8-41F3-86D3-464D19268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B3B9E-0CB6-4230-A37A-821CD98D233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60396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87E077-CBA2-43BC-BD2D-9CC8666BA3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0611A3-0B66-4A98-B563-F79AFBE76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F89-7C42-4ACB-8A46-91D110700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57BDD-E64A-4D27-8978-82FFCA18A12C}" type="datetimeFigureOut">
              <a:rPr lang="en-US" smtClean="0"/>
              <a:pPr/>
              <a:t>3/4/2021</a:t>
            </a:fld>
            <a:endParaRPr lang="en-US" dirty="0"/>
          </a:p>
        </p:txBody>
      </p:sp>
      <p:sp>
        <p:nvSpPr>
          <p:cNvPr id="5" name="Footer Placeholder 4">
            <a:extLst>
              <a:ext uri="{FF2B5EF4-FFF2-40B4-BE49-F238E27FC236}">
                <a16:creationId xmlns:a16="http://schemas.microsoft.com/office/drawing/2014/main" id="{C89FC274-A42F-4F23-9CE5-EE81227BB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B132C0A-0A76-494B-BA46-E603E126A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525541168"/>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3" descr="Diagram&#10;&#10;Description automatically generated">
            <a:extLst>
              <a:ext uri="{FF2B5EF4-FFF2-40B4-BE49-F238E27FC236}">
                <a16:creationId xmlns:a16="http://schemas.microsoft.com/office/drawing/2014/main" id="{A600A70E-6341-4F20-ACB0-BC485A331141}"/>
              </a:ext>
            </a:extLst>
          </p:cNvPr>
          <p:cNvPicPr>
            <a:picLocks noChangeAspect="1"/>
          </p:cNvPicPr>
          <p:nvPr/>
        </p:nvPicPr>
        <p:blipFill rotWithShape="1">
          <a:blip r:embed="rId4"/>
          <a:srcRect t="29688"/>
          <a:stretch/>
        </p:blipFill>
        <p:spPr>
          <a:xfrm>
            <a:off x="-3047" y="10"/>
            <a:ext cx="12191999" cy="6857990"/>
          </a:xfrm>
          <a:prstGeom prst="rect">
            <a:avLst/>
          </a:prstGeom>
        </p:spPr>
      </p:pic>
      <p:sp>
        <p:nvSpPr>
          <p:cNvPr id="137" name="Rectangle 1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36BE8-AB01-48DB-A992-61D7CFAC435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College Enrollees</a:t>
            </a:r>
          </a:p>
        </p:txBody>
      </p:sp>
      <p:sp>
        <p:nvSpPr>
          <p:cNvPr id="3" name="Subtitle 2">
            <a:extLst>
              <a:ext uri="{FF2B5EF4-FFF2-40B4-BE49-F238E27FC236}">
                <a16:creationId xmlns:a16="http://schemas.microsoft.com/office/drawing/2014/main" id="{AB6819B6-A1C1-4F28-A9CC-D0D0B115D1C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College Enrollees at the State University of New York: A Study of Race Disparity</a:t>
            </a:r>
          </a:p>
        </p:txBody>
      </p:sp>
      <p:pic>
        <p:nvPicPr>
          <p:cNvPr id="4" name="Audio 3">
            <a:hlinkClick r:id="" action="ppaction://media"/>
            <a:extLst>
              <a:ext uri="{FF2B5EF4-FFF2-40B4-BE49-F238E27FC236}">
                <a16:creationId xmlns:a16="http://schemas.microsoft.com/office/drawing/2014/main" id="{9255F207-2EB1-4964-81C0-0341789A05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82153060"/>
      </p:ext>
    </p:extLst>
  </p:cSld>
  <p:clrMapOvr>
    <a:masterClrMapping/>
  </p:clrMapOvr>
  <mc:AlternateContent xmlns:mc="http://schemas.openxmlformats.org/markup-compatibility/2006">
    <mc:Choice xmlns:p14="http://schemas.microsoft.com/office/powerpoint/2010/main" Requires="p14">
      <p:transition spd="slow" p14:dur="2000" advTm="10207"/>
    </mc:Choice>
    <mc:Fallback>
      <p:transition spd="slow" advTm="10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644821-FAC5-4821-A4C4-B3A4F00E57E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The Data + Target Variables (Cont.)</a:t>
            </a:r>
          </a:p>
        </p:txBody>
      </p:sp>
      <p:pic>
        <p:nvPicPr>
          <p:cNvPr id="5" name="Content Placeholder 4">
            <a:extLst>
              <a:ext uri="{FF2B5EF4-FFF2-40B4-BE49-F238E27FC236}">
                <a16:creationId xmlns:a16="http://schemas.microsoft.com/office/drawing/2014/main" id="{EBA884D2-1A0B-44EC-AA6F-68970E53E6D5}"/>
              </a:ext>
            </a:extLst>
          </p:cNvPr>
          <p:cNvPicPr>
            <a:picLocks noGrp="1" noChangeAspect="1"/>
          </p:cNvPicPr>
          <p:nvPr>
            <p:ph idx="1"/>
          </p:nvPr>
        </p:nvPicPr>
        <p:blipFill>
          <a:blip r:embed="rId4"/>
          <a:stretch>
            <a:fillRect/>
          </a:stretch>
        </p:blipFill>
        <p:spPr>
          <a:xfrm>
            <a:off x="838200" y="2710332"/>
            <a:ext cx="10515599" cy="3023234"/>
          </a:xfrm>
          <a:prstGeom prst="rect">
            <a:avLst/>
          </a:prstGeom>
        </p:spPr>
      </p:pic>
      <p:pic>
        <p:nvPicPr>
          <p:cNvPr id="4" name="Audio 3">
            <a:hlinkClick r:id="" action="ppaction://media"/>
            <a:extLst>
              <a:ext uri="{FF2B5EF4-FFF2-40B4-BE49-F238E27FC236}">
                <a16:creationId xmlns:a16="http://schemas.microsoft.com/office/drawing/2014/main" id="{F16173E1-C715-49FA-BAA4-C4BA983353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27703482"/>
      </p:ext>
    </p:extLst>
  </p:cSld>
  <p:clrMapOvr>
    <a:masterClrMapping/>
  </p:clrMapOvr>
  <mc:AlternateContent xmlns:mc="http://schemas.openxmlformats.org/markup-compatibility/2006">
    <mc:Choice xmlns:p14="http://schemas.microsoft.com/office/powerpoint/2010/main" Requires="p14">
      <p:transition spd="slow" p14:dur="2000" advTm="56942"/>
    </mc:Choice>
    <mc:Fallback>
      <p:transition spd="slow" advTm="56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B1C9E94-CB34-4E6A-BC6C-D3B6A42264B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Results</a:t>
            </a:r>
          </a:p>
        </p:txBody>
      </p:sp>
      <p:pic>
        <p:nvPicPr>
          <p:cNvPr id="4" name="Content Placeholder 8">
            <a:extLst>
              <a:ext uri="{FF2B5EF4-FFF2-40B4-BE49-F238E27FC236}">
                <a16:creationId xmlns:a16="http://schemas.microsoft.com/office/drawing/2014/main" id="{72484048-692E-4BD2-968F-67940AA7BAF8}"/>
              </a:ext>
            </a:extLst>
          </p:cNvPr>
          <p:cNvPicPr>
            <a:picLocks noGrp="1" noChangeAspect="1"/>
          </p:cNvPicPr>
          <p:nvPr>
            <p:ph idx="1"/>
          </p:nvPr>
        </p:nvPicPr>
        <p:blipFill>
          <a:blip r:embed="rId4"/>
          <a:stretch>
            <a:fillRect/>
          </a:stretch>
        </p:blipFill>
        <p:spPr>
          <a:xfrm>
            <a:off x="4502428" y="854827"/>
            <a:ext cx="7225748" cy="5148345"/>
          </a:xfrm>
          <a:prstGeom prst="rect">
            <a:avLst/>
          </a:prstGeom>
        </p:spPr>
      </p:pic>
      <p:pic>
        <p:nvPicPr>
          <p:cNvPr id="6" name="Audio 5">
            <a:hlinkClick r:id="" action="ppaction://media"/>
            <a:extLst>
              <a:ext uri="{FF2B5EF4-FFF2-40B4-BE49-F238E27FC236}">
                <a16:creationId xmlns:a16="http://schemas.microsoft.com/office/drawing/2014/main" id="{47ED3C6A-81D0-490E-9804-754F18B8A5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59266714"/>
      </p:ext>
    </p:extLst>
  </p:cSld>
  <p:clrMapOvr>
    <a:masterClrMapping/>
  </p:clrMapOvr>
  <mc:AlternateContent xmlns:mc="http://schemas.openxmlformats.org/markup-compatibility/2006">
    <mc:Choice xmlns:p14="http://schemas.microsoft.com/office/powerpoint/2010/main" Requires="p14">
      <p:transition spd="slow" p14:dur="2000" advTm="29784"/>
    </mc:Choice>
    <mc:Fallback>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5313764-826A-4DB1-BDEC-DE5A59D09F4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Results (Cont.)</a:t>
            </a:r>
          </a:p>
        </p:txBody>
      </p:sp>
      <p:pic>
        <p:nvPicPr>
          <p:cNvPr id="5" name="Content Placeholder 4">
            <a:extLst>
              <a:ext uri="{FF2B5EF4-FFF2-40B4-BE49-F238E27FC236}">
                <a16:creationId xmlns:a16="http://schemas.microsoft.com/office/drawing/2014/main" id="{2FFE7483-24AC-4901-85C6-CE321E5E6D0B}"/>
              </a:ext>
            </a:extLst>
          </p:cNvPr>
          <p:cNvPicPr>
            <a:picLocks noGrp="1" noChangeAspect="1"/>
          </p:cNvPicPr>
          <p:nvPr>
            <p:ph idx="1"/>
          </p:nvPr>
        </p:nvPicPr>
        <p:blipFill>
          <a:blip r:embed="rId4"/>
          <a:stretch>
            <a:fillRect/>
          </a:stretch>
        </p:blipFill>
        <p:spPr>
          <a:xfrm>
            <a:off x="4502428" y="1459984"/>
            <a:ext cx="7225748" cy="3938032"/>
          </a:xfrm>
          <a:prstGeom prst="rect">
            <a:avLst/>
          </a:prstGeom>
        </p:spPr>
      </p:pic>
      <p:pic>
        <p:nvPicPr>
          <p:cNvPr id="3" name="Audio 2">
            <a:hlinkClick r:id="" action="ppaction://media"/>
            <a:extLst>
              <a:ext uri="{FF2B5EF4-FFF2-40B4-BE49-F238E27FC236}">
                <a16:creationId xmlns:a16="http://schemas.microsoft.com/office/drawing/2014/main" id="{FAFDA091-DD37-4063-A89A-CE4E0123F9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824668"/>
      </p:ext>
    </p:ext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4AC944-A96E-4982-A3A0-9C854596BC9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Results (Cont.)</a:t>
            </a:r>
          </a:p>
        </p:txBody>
      </p:sp>
      <p:pic>
        <p:nvPicPr>
          <p:cNvPr id="5" name="Content Placeholder 4">
            <a:extLst>
              <a:ext uri="{FF2B5EF4-FFF2-40B4-BE49-F238E27FC236}">
                <a16:creationId xmlns:a16="http://schemas.microsoft.com/office/drawing/2014/main" id="{6197EF46-0DED-4A2C-9688-F7AA4BB02E29}"/>
              </a:ext>
            </a:extLst>
          </p:cNvPr>
          <p:cNvPicPr>
            <a:picLocks noGrp="1" noChangeAspect="1"/>
          </p:cNvPicPr>
          <p:nvPr>
            <p:ph idx="1"/>
          </p:nvPr>
        </p:nvPicPr>
        <p:blipFill>
          <a:blip r:embed="rId4"/>
          <a:stretch>
            <a:fillRect/>
          </a:stretch>
        </p:blipFill>
        <p:spPr>
          <a:xfrm>
            <a:off x="4346678" y="386080"/>
            <a:ext cx="7381498" cy="5787865"/>
          </a:xfrm>
          <a:prstGeom prst="rect">
            <a:avLst/>
          </a:prstGeom>
        </p:spPr>
      </p:pic>
      <p:pic>
        <p:nvPicPr>
          <p:cNvPr id="6" name="Audio 5">
            <a:hlinkClick r:id="" action="ppaction://media"/>
            <a:extLst>
              <a:ext uri="{FF2B5EF4-FFF2-40B4-BE49-F238E27FC236}">
                <a16:creationId xmlns:a16="http://schemas.microsoft.com/office/drawing/2014/main" id="{3934B9E0-7427-416E-8D26-980E36B185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89710630"/>
      </p:ext>
    </p:extLst>
  </p:cSld>
  <p:clrMapOvr>
    <a:masterClrMapping/>
  </p:clrMapOvr>
  <mc:AlternateContent xmlns:mc="http://schemas.openxmlformats.org/markup-compatibility/2006">
    <mc:Choice xmlns:p14="http://schemas.microsoft.com/office/powerpoint/2010/main" Requires="p14">
      <p:transition spd="slow" p14:dur="2000" advTm="136334"/>
    </mc:Choice>
    <mc:Fallback>
      <p:transition spd="slow" advTm="136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37860-6724-4103-89CF-F6C889C8C78C}"/>
              </a:ext>
            </a:extLst>
          </p:cNvPr>
          <p:cNvSpPr>
            <a:spLocks noGrp="1"/>
          </p:cNvSpPr>
          <p:nvPr>
            <p:ph type="title"/>
          </p:nvPr>
        </p:nvSpPr>
        <p:spPr>
          <a:xfrm>
            <a:off x="943277" y="712269"/>
            <a:ext cx="3370998" cy="5502264"/>
          </a:xfrm>
        </p:spPr>
        <p:txBody>
          <a:bodyPr>
            <a:normAutofit/>
          </a:bodyPr>
          <a:lstStyle/>
          <a:p>
            <a:r>
              <a:rPr lang="en-US">
                <a:solidFill>
                  <a:srgbClr val="FFFFFF"/>
                </a:solidFill>
              </a:rPr>
              <a:t>Code</a:t>
            </a:r>
          </a:p>
        </p:txBody>
      </p:sp>
      <p:cxnSp>
        <p:nvCxnSpPr>
          <p:cNvPr id="18"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90CD8532-88D2-4C9A-BD32-D60F4E9EF52F}"/>
              </a:ext>
            </a:extLst>
          </p:cNvPr>
          <p:cNvGraphicFramePr>
            <a:graphicFrameLocks noGrp="1"/>
          </p:cNvGraphicFramePr>
          <p:nvPr>
            <p:ph idx="1"/>
            <p:extLst>
              <p:ext uri="{D42A27DB-BD31-4B8C-83A1-F6EECF244321}">
                <p14:modId xmlns:p14="http://schemas.microsoft.com/office/powerpoint/2010/main" val="680567260"/>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C5C9E5A6-0B14-477F-80F3-EF5A225D60B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17089526"/>
      </p:ext>
    </p:extLst>
  </p:cSld>
  <p:clrMapOvr>
    <a:masterClrMapping/>
  </p:clrMapOvr>
  <mc:AlternateContent xmlns:mc="http://schemas.openxmlformats.org/markup-compatibility/2006">
    <mc:Choice xmlns:p14="http://schemas.microsoft.com/office/powerpoint/2010/main" Requires="p14">
      <p:transition spd="slow" p14:dur="2000" advTm="10485"/>
    </mc:Choice>
    <mc:Fallback>
      <p:transition spd="slow" advTm="10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302C5-26D5-4B6B-84EC-EE76BD1ED62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a:t>
            </a:r>
          </a:p>
        </p:txBody>
      </p:sp>
      <p:sp>
        <p:nvSpPr>
          <p:cNvPr id="3" name="Content Placeholder 2">
            <a:extLst>
              <a:ext uri="{FF2B5EF4-FFF2-40B4-BE49-F238E27FC236}">
                <a16:creationId xmlns:a16="http://schemas.microsoft.com/office/drawing/2014/main" id="{539B446C-4B6C-456B-9E9D-C2C3E2E405D1}"/>
              </a:ext>
            </a:extLst>
          </p:cNvPr>
          <p:cNvSpPr>
            <a:spLocks noGrp="1"/>
          </p:cNvSpPr>
          <p:nvPr>
            <p:ph idx="1"/>
          </p:nvPr>
        </p:nvSpPr>
        <p:spPr>
          <a:xfrm>
            <a:off x="4810259" y="649480"/>
            <a:ext cx="6555347" cy="5546047"/>
          </a:xfrm>
        </p:spPr>
        <p:txBody>
          <a:bodyPr anchor="ctr">
            <a:normAutofit/>
          </a:bodyPr>
          <a:lstStyle/>
          <a:p>
            <a:pPr marL="0" indent="0">
              <a:buNone/>
            </a:pPr>
            <a:r>
              <a:rPr lang="en-US" sz="1600" dirty="0"/>
              <a:t>1.Janai C. Raphael, G, Bill DeBaun: Enrollment and Completion Outcomes by Race/ Ethnicity and Gender- National College Access Network, June 2019</a:t>
            </a:r>
          </a:p>
          <a:p>
            <a:pPr marL="0" indent="0">
              <a:buNone/>
            </a:pPr>
            <a:r>
              <a:rPr lang="en-US" sz="1600" dirty="0"/>
              <a:t>https://cdn.ymaws.com/www.ncan.org/resource/resmgr/publications/ncan_benchmarking_outcomes_b.pdf</a:t>
            </a:r>
          </a:p>
          <a:p>
            <a:pPr marL="0" indent="0">
              <a:buNone/>
            </a:pPr>
            <a:r>
              <a:rPr lang="en-US" sz="1600" dirty="0"/>
              <a:t>2.Lorelle L. Espinosa, Jonathan M. Turk, Morgan Taylor, Hollie M. Chessman: Race and Ethnicity in Higher Education: A Status Report- American Council on Education</a:t>
            </a:r>
          </a:p>
          <a:p>
            <a:pPr marL="0" indent="0">
              <a:buNone/>
            </a:pPr>
            <a:r>
              <a:rPr lang="en-US" sz="1600" dirty="0"/>
              <a:t>https://www.luminafoundation.org/wp-content/uploads/2019/03/race-and-ethnicity-in-higher-ed.pdf</a:t>
            </a:r>
          </a:p>
          <a:p>
            <a:pPr marL="0" indent="0">
              <a:buNone/>
            </a:pPr>
            <a:r>
              <a:rPr lang="en-US" sz="1600" dirty="0"/>
              <a:t>3.Mary J. Fischer: Settling into Campus Life: Differences by Race/Ethnicity in College Involvement and Outcomes- Taylor &amp; Francis, Ltd.</a:t>
            </a:r>
          </a:p>
          <a:p>
            <a:pPr marL="0" indent="0">
              <a:buNone/>
            </a:pPr>
            <a:r>
              <a:rPr lang="en-US" sz="1600" dirty="0"/>
              <a:t>https://www.jstor.org/stable/4501200?seq=1</a:t>
            </a:r>
          </a:p>
          <a:p>
            <a:pPr marL="0" indent="0">
              <a:buNone/>
            </a:pPr>
            <a:r>
              <a:rPr lang="en-US" sz="1600" dirty="0"/>
              <a:t>4.Tomás </a:t>
            </a:r>
            <a:r>
              <a:rPr lang="en-US" sz="1600" dirty="0" err="1"/>
              <a:t>Monarrez</a:t>
            </a:r>
            <a:r>
              <a:rPr lang="en-US" sz="1600" dirty="0"/>
              <a:t>, </a:t>
            </a:r>
            <a:r>
              <a:rPr lang="en-US" sz="1600" dirty="0" err="1"/>
              <a:t>Kelia</a:t>
            </a:r>
            <a:r>
              <a:rPr lang="en-US" sz="1600" dirty="0"/>
              <a:t> Washington: Racial and Ethnic Representation in Postsecondary Education, June 18, 2020</a:t>
            </a:r>
          </a:p>
          <a:p>
            <a:pPr marL="0" indent="0">
              <a:buNone/>
            </a:pPr>
            <a:r>
              <a:rPr lang="en-US" sz="1600" dirty="0"/>
              <a:t>https://www.urban.org/research/publication/racial-and-ethnic-representation-postsecondary-education</a:t>
            </a:r>
          </a:p>
          <a:p>
            <a:pPr marL="0" indent="0">
              <a:buNone/>
            </a:pPr>
            <a:r>
              <a:rPr lang="en-US" sz="1600" dirty="0"/>
              <a:t>5.Center for Education Policy Analysis: Racial and Ethnic Achievement Gaps</a:t>
            </a:r>
          </a:p>
          <a:p>
            <a:pPr marL="0" indent="0">
              <a:buNone/>
            </a:pPr>
            <a:r>
              <a:rPr lang="en-US" sz="1600" dirty="0"/>
              <a:t>https://cepa.stanford.edu/educational-opportunity-monitoring-project/achievement-gaps/race/</a:t>
            </a:r>
          </a:p>
          <a:p>
            <a:pPr marL="0" indent="0">
              <a:buNone/>
            </a:pPr>
            <a:endParaRPr lang="en-US" sz="1600" dirty="0"/>
          </a:p>
        </p:txBody>
      </p:sp>
    </p:spTree>
    <p:extLst>
      <p:ext uri="{BB962C8B-B14F-4D97-AF65-F5344CB8AC3E}">
        <p14:creationId xmlns:p14="http://schemas.microsoft.com/office/powerpoint/2010/main" val="1082732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0DFAD1-5C48-4928-8A04-5F25FC0D84E4}"/>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References (Cont.)</a:t>
            </a:r>
          </a:p>
        </p:txBody>
      </p:sp>
      <p:sp>
        <p:nvSpPr>
          <p:cNvPr id="3" name="Content Placeholder 2">
            <a:extLst>
              <a:ext uri="{FF2B5EF4-FFF2-40B4-BE49-F238E27FC236}">
                <a16:creationId xmlns:a16="http://schemas.microsoft.com/office/drawing/2014/main" id="{0343ADF2-6BCA-462E-9F2A-A080176BF2CF}"/>
              </a:ext>
            </a:extLst>
          </p:cNvPr>
          <p:cNvSpPr>
            <a:spLocks noGrp="1"/>
          </p:cNvSpPr>
          <p:nvPr>
            <p:ph idx="1"/>
          </p:nvPr>
        </p:nvSpPr>
        <p:spPr>
          <a:xfrm>
            <a:off x="4810259" y="649480"/>
            <a:ext cx="6555347" cy="5546047"/>
          </a:xfrm>
        </p:spPr>
        <p:txBody>
          <a:bodyPr anchor="ctr">
            <a:normAutofit/>
          </a:bodyPr>
          <a:lstStyle/>
          <a:p>
            <a:pPr marL="0" indent="0">
              <a:buNone/>
            </a:pPr>
            <a:r>
              <a:rPr lang="en-US" sz="1600" dirty="0"/>
              <a:t>6.Data USA: University of Florida</a:t>
            </a:r>
          </a:p>
          <a:p>
            <a:pPr marL="0" indent="0">
              <a:buNone/>
            </a:pPr>
            <a:r>
              <a:rPr lang="en-US" sz="1600" dirty="0"/>
              <a:t>https://datausa.io/profile/university/university-of-florida#:~:text=The%20enrolled%20student%20population%20at,American%20Indian%20or%20Alaska%20Native</a:t>
            </a:r>
          </a:p>
          <a:p>
            <a:pPr marL="0" indent="0">
              <a:buNone/>
            </a:pPr>
            <a:r>
              <a:rPr lang="en-US" sz="1600" dirty="0"/>
              <a:t>7.National Center for Education Statistics: College Enrollment Rates</a:t>
            </a:r>
          </a:p>
          <a:p>
            <a:pPr marL="0" indent="0">
              <a:buNone/>
            </a:pPr>
            <a:r>
              <a:rPr lang="en-US" sz="1600" dirty="0"/>
              <a:t>https://nces.ed.gov/programs/coe/pdf/coe_cpb.pdf</a:t>
            </a:r>
          </a:p>
          <a:p>
            <a:pPr marL="0" indent="0">
              <a:buNone/>
            </a:pPr>
            <a:r>
              <a:rPr lang="en-US" sz="1600" dirty="0"/>
              <a:t>8.U.S. Department of Education: Advancing Diversity and Inclusion in Higher Education, November 2016</a:t>
            </a:r>
          </a:p>
          <a:p>
            <a:pPr marL="0" indent="0">
              <a:buNone/>
            </a:pPr>
            <a:r>
              <a:rPr lang="en-US" sz="1600" dirty="0"/>
              <a:t>https://www2.ed.gov/rschstat/research/pubs/advancing-diversity-inclusion.pdf</a:t>
            </a:r>
          </a:p>
          <a:p>
            <a:pPr marL="0" indent="0">
              <a:buNone/>
            </a:pPr>
            <a:r>
              <a:rPr lang="en-US" sz="1600" dirty="0"/>
              <a:t>9.Wikipedia-The Free Encyclopedia: Demographics of Florida, February 1, 2021</a:t>
            </a:r>
          </a:p>
          <a:p>
            <a:pPr marL="0" indent="0">
              <a:buNone/>
            </a:pPr>
            <a:r>
              <a:rPr lang="en-US" sz="1600" dirty="0"/>
              <a:t>https://en.wikipedia.org/wiki/Demographics_of_Florida#:~:text=According%20to%20the%202018%20US,from%20two%20or%20more%20races</a:t>
            </a:r>
          </a:p>
          <a:p>
            <a:pPr marL="0" indent="0">
              <a:buNone/>
            </a:pPr>
            <a:r>
              <a:rPr lang="en-US" sz="1600" dirty="0"/>
              <a:t>10.Wikipedia-The Free Encyclopedia: Demographics of California, March 31, 2008</a:t>
            </a:r>
          </a:p>
          <a:p>
            <a:pPr marL="0" indent="0">
              <a:buNone/>
            </a:pPr>
            <a:r>
              <a:rPr lang="en-US" sz="1600" dirty="0"/>
              <a:t>https://en.wikipedia.org/wiki/Demographics_of_California#:~:text=According%20to%202018%20US%20Census,from%20two%20or%20more%20races.</a:t>
            </a:r>
          </a:p>
          <a:p>
            <a:pPr marL="0" indent="0">
              <a:buNone/>
            </a:pPr>
            <a:endParaRPr lang="en-US" sz="1600" dirty="0"/>
          </a:p>
        </p:txBody>
      </p:sp>
    </p:spTree>
    <p:extLst>
      <p:ext uri="{BB962C8B-B14F-4D97-AF65-F5344CB8AC3E}">
        <p14:creationId xmlns:p14="http://schemas.microsoft.com/office/powerpoint/2010/main" val="427102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3722013-BF73-42B3-BC4D-610438781B14}"/>
              </a:ext>
            </a:extLst>
          </p:cNvPr>
          <p:cNvSpPr>
            <a:spLocks noGrp="1"/>
          </p:cNvSpPr>
          <p:nvPr>
            <p:ph type="title"/>
          </p:nvPr>
        </p:nvSpPr>
        <p:spPr>
          <a:xfrm>
            <a:off x="1143001" y="1676400"/>
            <a:ext cx="4038600" cy="3505200"/>
          </a:xfrm>
        </p:spPr>
        <p:txBody>
          <a:bodyPr anchor="t">
            <a:normAutofit/>
          </a:bodyPr>
          <a:lstStyle/>
          <a:p>
            <a:r>
              <a:rPr lang="en-US" sz="4000"/>
              <a:t>Objective</a:t>
            </a:r>
          </a:p>
        </p:txBody>
      </p:sp>
      <p:sp>
        <p:nvSpPr>
          <p:cNvPr id="3" name="Content Placeholder 2">
            <a:extLst>
              <a:ext uri="{FF2B5EF4-FFF2-40B4-BE49-F238E27FC236}">
                <a16:creationId xmlns:a16="http://schemas.microsoft.com/office/drawing/2014/main" id="{428E8F7F-8630-460E-A005-7C4D6F3A4982}"/>
              </a:ext>
            </a:extLst>
          </p:cNvPr>
          <p:cNvSpPr>
            <a:spLocks noGrp="1"/>
          </p:cNvSpPr>
          <p:nvPr>
            <p:ph idx="1"/>
          </p:nvPr>
        </p:nvSpPr>
        <p:spPr>
          <a:xfrm>
            <a:off x="5181601" y="1676400"/>
            <a:ext cx="5181599" cy="3505200"/>
          </a:xfrm>
        </p:spPr>
        <p:txBody>
          <a:bodyPr>
            <a:normAutofit/>
          </a:bodyPr>
          <a:lstStyle/>
          <a:p>
            <a:pPr marL="0" indent="0">
              <a:buNone/>
            </a:pPr>
            <a:r>
              <a:rPr lang="en-US" sz="2400">
                <a:solidFill>
                  <a:schemeClr val="tx1">
                    <a:alpha val="55000"/>
                  </a:schemeClr>
                </a:solidFill>
              </a:rPr>
              <a:t>This project aims at studying racial and ethnic disparities in college enrollees base on student enrollments by race and ethnicity at the State University of New York.</a:t>
            </a:r>
          </a:p>
        </p:txBody>
      </p:sp>
      <p:pic>
        <p:nvPicPr>
          <p:cNvPr id="4" name="Audio 3">
            <a:hlinkClick r:id="" action="ppaction://media"/>
            <a:extLst>
              <a:ext uri="{FF2B5EF4-FFF2-40B4-BE49-F238E27FC236}">
                <a16:creationId xmlns:a16="http://schemas.microsoft.com/office/drawing/2014/main" id="{0D781E2E-E732-4315-BEB7-4B9E26480D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35843664"/>
      </p:ext>
    </p:extLst>
  </p:cSld>
  <p:clrMapOvr>
    <a:masterClrMapping/>
  </p:clrMapOvr>
  <mc:AlternateContent xmlns:mc="http://schemas.openxmlformats.org/markup-compatibility/2006">
    <mc:Choice xmlns:p14="http://schemas.microsoft.com/office/powerpoint/2010/main" Requires="p14">
      <p:transition spd="slow" p14:dur="2000" advTm="16008"/>
    </mc:Choice>
    <mc:Fallback>
      <p:transition spd="slow" advTm="16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9">
            <a:extLst>
              <a:ext uri="{FF2B5EF4-FFF2-40B4-BE49-F238E27FC236}">
                <a16:creationId xmlns:a16="http://schemas.microsoft.com/office/drawing/2014/main" id="{0832E484-7BA9-41B6-8E6D-0537F48B62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5B549C77-1C99-46BB-9682-EBF5B18D8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1">
              <a:extLst>
                <a:ext uri="{FF2B5EF4-FFF2-40B4-BE49-F238E27FC236}">
                  <a16:creationId xmlns:a16="http://schemas.microsoft.com/office/drawing/2014/main" id="{0E6A9DBE-437D-4315-B28A-B92343E86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1162F61D-5DC3-488F-B9BB-1F1F600A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117348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CA3DBF97-95AF-4D60-BA44-774B9967AACC}"/>
              </a:ext>
            </a:extLst>
          </p:cNvPr>
          <p:cNvSpPr>
            <a:spLocks noGrp="1"/>
          </p:cNvSpPr>
          <p:nvPr>
            <p:ph type="title"/>
          </p:nvPr>
        </p:nvSpPr>
        <p:spPr>
          <a:xfrm>
            <a:off x="685801" y="1676400"/>
            <a:ext cx="4038600" cy="3505200"/>
          </a:xfrm>
        </p:spPr>
        <p:txBody>
          <a:bodyPr anchor="t">
            <a:normAutofit/>
          </a:bodyPr>
          <a:lstStyle/>
          <a:p>
            <a:r>
              <a:rPr lang="en-US" sz="4000"/>
              <a:t>Racial Disparity</a:t>
            </a:r>
          </a:p>
        </p:txBody>
      </p:sp>
      <p:sp>
        <p:nvSpPr>
          <p:cNvPr id="3" name="Content Placeholder 2">
            <a:extLst>
              <a:ext uri="{FF2B5EF4-FFF2-40B4-BE49-F238E27FC236}">
                <a16:creationId xmlns:a16="http://schemas.microsoft.com/office/drawing/2014/main" id="{F1BB9BEF-8A56-4F04-8B5D-A9BCC6F3B082}"/>
              </a:ext>
            </a:extLst>
          </p:cNvPr>
          <p:cNvSpPr>
            <a:spLocks noGrp="1"/>
          </p:cNvSpPr>
          <p:nvPr>
            <p:ph idx="1"/>
          </p:nvPr>
        </p:nvSpPr>
        <p:spPr>
          <a:xfrm>
            <a:off x="4724401" y="1676400"/>
            <a:ext cx="5638799" cy="3505200"/>
          </a:xfrm>
        </p:spPr>
        <p:txBody>
          <a:bodyPr>
            <a:normAutofit/>
          </a:bodyPr>
          <a:lstStyle/>
          <a:p>
            <a:pPr marL="0" indent="0">
              <a:buNone/>
            </a:pPr>
            <a:r>
              <a:rPr lang="en-US" sz="1900" dirty="0">
                <a:solidFill>
                  <a:schemeClr val="tx1">
                    <a:alpha val="55000"/>
                  </a:schemeClr>
                </a:solidFill>
              </a:rPr>
              <a:t>What is it?</a:t>
            </a:r>
          </a:p>
          <a:p>
            <a:pPr marL="0" indent="0">
              <a:buNone/>
            </a:pPr>
            <a:r>
              <a:rPr lang="en-US" sz="1900" dirty="0">
                <a:solidFill>
                  <a:schemeClr val="tx1">
                    <a:alpha val="55000"/>
                  </a:schemeClr>
                </a:solidFill>
              </a:rPr>
              <a:t>Racial inequality is typically defined as "imbalances” in the distribution of power, economic resources, and opportunities. Racial inequalities have manifested in American society in ways ranging from racial disparities in wealth, poverty rates, bankruptcy, housing patterns, educational opportunities, unemployment rates, and incarceration rates. Current racial inequalities in the U.S. have their roots in over 300 years of cultural, economic, physical, legal, and political discrimination based on race.</a:t>
            </a:r>
          </a:p>
        </p:txBody>
      </p:sp>
      <p:pic>
        <p:nvPicPr>
          <p:cNvPr id="4" name="Audio 3">
            <a:hlinkClick r:id="" action="ppaction://media"/>
            <a:extLst>
              <a:ext uri="{FF2B5EF4-FFF2-40B4-BE49-F238E27FC236}">
                <a16:creationId xmlns:a16="http://schemas.microsoft.com/office/drawing/2014/main" id="{FC3029C4-7D5E-47DD-BB87-47EB6079C6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09614309"/>
      </p:ext>
    </p:extLst>
  </p:cSld>
  <p:clrMapOvr>
    <a:masterClrMapping/>
  </p:clrMapOvr>
  <mc:AlternateContent xmlns:mc="http://schemas.openxmlformats.org/markup-compatibility/2006">
    <mc:Choice xmlns:p14="http://schemas.microsoft.com/office/powerpoint/2010/main" Requires="p14">
      <p:transition spd="slow" p14:dur="2000" advTm="56344"/>
    </mc:Choice>
    <mc:Fallback>
      <p:transition spd="slow" advTm="5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680546D-7FE1-4AD6-B11A-16F8D5729924}"/>
              </a:ext>
            </a:extLst>
          </p:cNvPr>
          <p:cNvSpPr>
            <a:spLocks noGrp="1"/>
          </p:cNvSpPr>
          <p:nvPr>
            <p:ph type="title"/>
          </p:nvPr>
        </p:nvSpPr>
        <p:spPr>
          <a:xfrm>
            <a:off x="1143001" y="1676400"/>
            <a:ext cx="4038600" cy="3505200"/>
          </a:xfrm>
        </p:spPr>
        <p:txBody>
          <a:bodyPr anchor="t">
            <a:normAutofit/>
          </a:bodyPr>
          <a:lstStyle/>
          <a:p>
            <a:r>
              <a:rPr lang="en-US" sz="4000"/>
              <a:t>Racial Disparity (Cont.)</a:t>
            </a:r>
          </a:p>
        </p:txBody>
      </p:sp>
      <p:sp>
        <p:nvSpPr>
          <p:cNvPr id="3" name="Content Placeholder 2">
            <a:extLst>
              <a:ext uri="{FF2B5EF4-FFF2-40B4-BE49-F238E27FC236}">
                <a16:creationId xmlns:a16="http://schemas.microsoft.com/office/drawing/2014/main" id="{98BF426C-7ECE-4917-98A6-B213EF50E720}"/>
              </a:ext>
            </a:extLst>
          </p:cNvPr>
          <p:cNvSpPr>
            <a:spLocks noGrp="1"/>
          </p:cNvSpPr>
          <p:nvPr>
            <p:ph idx="1"/>
          </p:nvPr>
        </p:nvSpPr>
        <p:spPr>
          <a:xfrm>
            <a:off x="5181601" y="1676400"/>
            <a:ext cx="5181599" cy="3505200"/>
          </a:xfrm>
        </p:spPr>
        <p:txBody>
          <a:bodyPr>
            <a:normAutofit/>
          </a:bodyPr>
          <a:lstStyle/>
          <a:p>
            <a:pPr marL="0" indent="0">
              <a:buNone/>
            </a:pPr>
            <a:r>
              <a:rPr lang="en-US" sz="2400" dirty="0">
                <a:solidFill>
                  <a:schemeClr val="tx1">
                    <a:alpha val="55000"/>
                  </a:schemeClr>
                </a:solidFill>
              </a:rPr>
              <a:t>Healthcare</a:t>
            </a:r>
          </a:p>
          <a:p>
            <a:pPr marL="0" indent="0">
              <a:buNone/>
            </a:pPr>
            <a:r>
              <a:rPr lang="en-US" sz="2400" dirty="0">
                <a:solidFill>
                  <a:schemeClr val="tx1">
                    <a:alpha val="55000"/>
                  </a:schemeClr>
                </a:solidFill>
              </a:rPr>
              <a:t>Criminal justice system</a:t>
            </a:r>
          </a:p>
          <a:p>
            <a:pPr marL="0" indent="0">
              <a:buNone/>
            </a:pPr>
            <a:r>
              <a:rPr lang="en-US" sz="2400" dirty="0">
                <a:solidFill>
                  <a:schemeClr val="tx1">
                    <a:alpha val="55000"/>
                  </a:schemeClr>
                </a:solidFill>
              </a:rPr>
              <a:t>Proactive policing</a:t>
            </a:r>
          </a:p>
          <a:p>
            <a:pPr marL="0" indent="0">
              <a:buNone/>
            </a:pPr>
            <a:r>
              <a:rPr lang="en-US" sz="2400" dirty="0">
                <a:solidFill>
                  <a:schemeClr val="tx1">
                    <a:alpha val="55000"/>
                  </a:schemeClr>
                </a:solidFill>
              </a:rPr>
              <a:t>Education</a:t>
            </a:r>
          </a:p>
          <a:p>
            <a:pPr marL="0" indent="0">
              <a:buNone/>
            </a:pPr>
            <a:r>
              <a:rPr lang="en-US" sz="2400" dirty="0">
                <a:solidFill>
                  <a:schemeClr val="tx1">
                    <a:alpha val="55000"/>
                  </a:schemeClr>
                </a:solidFill>
              </a:rPr>
              <a:t>Housing</a:t>
            </a:r>
          </a:p>
          <a:p>
            <a:pPr marL="0" indent="0">
              <a:buNone/>
            </a:pPr>
            <a:r>
              <a:rPr lang="en-US" sz="2400" dirty="0">
                <a:solidFill>
                  <a:schemeClr val="tx1">
                    <a:alpha val="55000"/>
                  </a:schemeClr>
                </a:solidFill>
              </a:rPr>
              <a:t>Jobs, </a:t>
            </a:r>
            <a:r>
              <a:rPr lang="en-US" sz="2400" dirty="0" err="1">
                <a:solidFill>
                  <a:schemeClr val="tx1">
                    <a:alpha val="55000"/>
                  </a:schemeClr>
                </a:solidFill>
              </a:rPr>
              <a:t>etc</a:t>
            </a:r>
            <a:r>
              <a:rPr lang="en-US" sz="2400" dirty="0">
                <a:solidFill>
                  <a:schemeClr val="tx1">
                    <a:alpha val="55000"/>
                  </a:schemeClr>
                </a:solidFill>
              </a:rPr>
              <a:t>…</a:t>
            </a:r>
          </a:p>
        </p:txBody>
      </p:sp>
      <p:pic>
        <p:nvPicPr>
          <p:cNvPr id="7" name="Audio 6">
            <a:hlinkClick r:id="" action="ppaction://media"/>
            <a:extLst>
              <a:ext uri="{FF2B5EF4-FFF2-40B4-BE49-F238E27FC236}">
                <a16:creationId xmlns:a16="http://schemas.microsoft.com/office/drawing/2014/main" id="{EAD62779-292B-4DB2-8EF3-4A0C954A29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72041734"/>
      </p:ext>
    </p:extLst>
  </p:cSld>
  <p:clrMapOvr>
    <a:masterClrMapping/>
  </p:clrMapOvr>
  <mc:AlternateContent xmlns:mc="http://schemas.openxmlformats.org/markup-compatibility/2006">
    <mc:Choice xmlns:p14="http://schemas.microsoft.com/office/powerpoint/2010/main" Requires="p14">
      <p:transition spd="slow" p14:dur="2000" advTm="55761"/>
    </mc:Choice>
    <mc:Fallback>
      <p:transition spd="slow" advTm="55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F23F83C-F66C-48A7-8089-D273988CF530}"/>
              </a:ext>
            </a:extLst>
          </p:cNvPr>
          <p:cNvSpPr>
            <a:spLocks noGrp="1"/>
          </p:cNvSpPr>
          <p:nvPr>
            <p:ph type="title"/>
          </p:nvPr>
        </p:nvSpPr>
        <p:spPr>
          <a:xfrm>
            <a:off x="1143001" y="1676400"/>
            <a:ext cx="4038600" cy="3505200"/>
          </a:xfrm>
        </p:spPr>
        <p:txBody>
          <a:bodyPr anchor="t">
            <a:normAutofit/>
          </a:bodyPr>
          <a:lstStyle/>
          <a:p>
            <a:r>
              <a:rPr lang="en-US" sz="4000" dirty="0"/>
              <a:t>Racial Disparity (Cont.)</a:t>
            </a:r>
          </a:p>
        </p:txBody>
      </p:sp>
      <p:sp>
        <p:nvSpPr>
          <p:cNvPr id="3" name="Content Placeholder 2">
            <a:extLst>
              <a:ext uri="{FF2B5EF4-FFF2-40B4-BE49-F238E27FC236}">
                <a16:creationId xmlns:a16="http://schemas.microsoft.com/office/drawing/2014/main" id="{E583726C-BEFF-497A-ABD3-2D4CB1C60903}"/>
              </a:ext>
            </a:extLst>
          </p:cNvPr>
          <p:cNvSpPr>
            <a:spLocks noGrp="1"/>
          </p:cNvSpPr>
          <p:nvPr>
            <p:ph idx="1"/>
          </p:nvPr>
        </p:nvSpPr>
        <p:spPr>
          <a:xfrm>
            <a:off x="5181601" y="1676400"/>
            <a:ext cx="5181599" cy="3505200"/>
          </a:xfrm>
        </p:spPr>
        <p:txBody>
          <a:bodyPr>
            <a:normAutofit/>
          </a:bodyPr>
          <a:lstStyle/>
          <a:p>
            <a:pPr marL="0" indent="0">
              <a:buNone/>
            </a:pPr>
            <a:r>
              <a:rPr lang="en-US" sz="2400" dirty="0">
                <a:solidFill>
                  <a:schemeClr val="tx1">
                    <a:alpha val="55000"/>
                  </a:schemeClr>
                </a:solidFill>
              </a:rPr>
              <a:t>Racial disparity in education is  unequal distribution of academic resources, including but not limited to; school funding, qualified and experienced teachers, books, enrollment rate, and technologies to socially excluded communities.</a:t>
            </a:r>
          </a:p>
        </p:txBody>
      </p:sp>
      <p:pic>
        <p:nvPicPr>
          <p:cNvPr id="5" name="Audio 4">
            <a:hlinkClick r:id="" action="ppaction://media"/>
            <a:extLst>
              <a:ext uri="{FF2B5EF4-FFF2-40B4-BE49-F238E27FC236}">
                <a16:creationId xmlns:a16="http://schemas.microsoft.com/office/drawing/2014/main" id="{1ABAA3A3-4F9D-456E-AE4B-FB00BD95D9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14000311"/>
      </p:ext>
    </p:extLst>
  </p:cSld>
  <p:clrMapOvr>
    <a:masterClrMapping/>
  </p:clrMapOvr>
  <mc:AlternateContent xmlns:mc="http://schemas.openxmlformats.org/markup-compatibility/2006">
    <mc:Choice xmlns:p14="http://schemas.microsoft.com/office/powerpoint/2010/main" Requires="p14">
      <p:transition spd="slow" p14:dur="2000" advTm="32201"/>
    </mc:Choice>
    <mc:Fallback>
      <p:transition spd="slow" advTm="32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E02FC3C-A00D-4BF2-8635-DE6DC8F8110E}"/>
              </a:ext>
            </a:extLst>
          </p:cNvPr>
          <p:cNvSpPr>
            <a:spLocks noGrp="1"/>
          </p:cNvSpPr>
          <p:nvPr>
            <p:ph type="title"/>
          </p:nvPr>
        </p:nvSpPr>
        <p:spPr>
          <a:xfrm>
            <a:off x="1143001" y="1676400"/>
            <a:ext cx="4038600" cy="3505200"/>
          </a:xfrm>
        </p:spPr>
        <p:txBody>
          <a:bodyPr anchor="t">
            <a:normAutofit/>
          </a:bodyPr>
          <a:lstStyle/>
          <a:p>
            <a:r>
              <a:rPr lang="en-US" sz="4000"/>
              <a:t>Causes of Racial Disparity</a:t>
            </a:r>
          </a:p>
        </p:txBody>
      </p:sp>
      <p:sp>
        <p:nvSpPr>
          <p:cNvPr id="3" name="Content Placeholder 2">
            <a:extLst>
              <a:ext uri="{FF2B5EF4-FFF2-40B4-BE49-F238E27FC236}">
                <a16:creationId xmlns:a16="http://schemas.microsoft.com/office/drawing/2014/main" id="{7C18619F-E771-48E8-8C5A-3CAD975F2D9E}"/>
              </a:ext>
            </a:extLst>
          </p:cNvPr>
          <p:cNvSpPr>
            <a:spLocks noGrp="1"/>
          </p:cNvSpPr>
          <p:nvPr>
            <p:ph idx="1"/>
          </p:nvPr>
        </p:nvSpPr>
        <p:spPr>
          <a:xfrm>
            <a:off x="5181601" y="1676400"/>
            <a:ext cx="5181599" cy="3505200"/>
          </a:xfrm>
        </p:spPr>
        <p:txBody>
          <a:bodyPr>
            <a:normAutofit/>
          </a:bodyPr>
          <a:lstStyle/>
          <a:p>
            <a:pPr marL="0" indent="0">
              <a:buNone/>
            </a:pPr>
            <a:r>
              <a:rPr lang="en-US" sz="2400" dirty="0">
                <a:solidFill>
                  <a:schemeClr val="tx1">
                    <a:alpha val="55000"/>
                  </a:schemeClr>
                </a:solidFill>
              </a:rPr>
              <a:t>Family of origin</a:t>
            </a:r>
          </a:p>
          <a:p>
            <a:pPr marL="0" indent="0">
              <a:buNone/>
            </a:pPr>
            <a:r>
              <a:rPr lang="en-US" sz="2400" dirty="0">
                <a:solidFill>
                  <a:schemeClr val="tx1">
                    <a:alpha val="55000"/>
                  </a:schemeClr>
                </a:solidFill>
              </a:rPr>
              <a:t>Gender</a:t>
            </a:r>
          </a:p>
          <a:p>
            <a:pPr marL="0" indent="0">
              <a:buNone/>
            </a:pPr>
            <a:r>
              <a:rPr lang="en-US" sz="2400" dirty="0">
                <a:solidFill>
                  <a:schemeClr val="tx1">
                    <a:alpha val="55000"/>
                  </a:schemeClr>
                </a:solidFill>
              </a:rPr>
              <a:t>Social class</a:t>
            </a:r>
          </a:p>
          <a:p>
            <a:pPr marL="0" indent="0">
              <a:buNone/>
            </a:pPr>
            <a:r>
              <a:rPr lang="en-US" sz="2400" dirty="0">
                <a:solidFill>
                  <a:schemeClr val="tx1">
                    <a:alpha val="55000"/>
                  </a:schemeClr>
                </a:solidFill>
              </a:rPr>
              <a:t>Achievement</a:t>
            </a:r>
          </a:p>
          <a:p>
            <a:pPr marL="0" indent="0">
              <a:buNone/>
            </a:pPr>
            <a:r>
              <a:rPr lang="en-US" sz="2400" dirty="0">
                <a:solidFill>
                  <a:schemeClr val="tx1">
                    <a:alpha val="55000"/>
                  </a:schemeClr>
                </a:solidFill>
              </a:rPr>
              <a:t>Earnings</a:t>
            </a:r>
          </a:p>
          <a:p>
            <a:pPr marL="0" indent="0">
              <a:buNone/>
            </a:pPr>
            <a:r>
              <a:rPr lang="en-US" sz="2400" dirty="0">
                <a:solidFill>
                  <a:schemeClr val="tx1">
                    <a:alpha val="55000"/>
                  </a:schemeClr>
                </a:solidFill>
              </a:rPr>
              <a:t>Heath status</a:t>
            </a:r>
          </a:p>
          <a:p>
            <a:pPr marL="0" indent="0">
              <a:buNone/>
            </a:pPr>
            <a:r>
              <a:rPr lang="en-US" sz="2400" dirty="0">
                <a:solidFill>
                  <a:schemeClr val="tx1">
                    <a:alpha val="55000"/>
                  </a:schemeClr>
                </a:solidFill>
              </a:rPr>
              <a:t>Political participation</a:t>
            </a:r>
          </a:p>
          <a:p>
            <a:pPr marL="0" indent="0">
              <a:buNone/>
            </a:pPr>
            <a:endParaRPr lang="en-US" sz="2400" dirty="0">
              <a:solidFill>
                <a:schemeClr val="tx1">
                  <a:alpha val="55000"/>
                </a:schemeClr>
              </a:solidFill>
            </a:endParaRPr>
          </a:p>
        </p:txBody>
      </p:sp>
      <p:pic>
        <p:nvPicPr>
          <p:cNvPr id="7" name="Audio 6">
            <a:hlinkClick r:id="" action="ppaction://media"/>
            <a:extLst>
              <a:ext uri="{FF2B5EF4-FFF2-40B4-BE49-F238E27FC236}">
                <a16:creationId xmlns:a16="http://schemas.microsoft.com/office/drawing/2014/main" id="{106D05F4-830A-4C00-801B-8B6037AE20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64250772"/>
      </p:ext>
    </p:extLst>
  </p:cSld>
  <p:clrMapOvr>
    <a:masterClrMapping/>
  </p:clrMapOvr>
  <mc:AlternateContent xmlns:mc="http://schemas.openxmlformats.org/markup-compatibility/2006">
    <mc:Choice xmlns:p14="http://schemas.microsoft.com/office/powerpoint/2010/main" Requires="p14">
      <p:transition spd="slow" p14:dur="2000" advTm="26225"/>
    </mc:Choice>
    <mc:Fallback>
      <p:transition spd="slow" advTm="26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96410-24CE-445A-80E2-07D11DDD885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Statistics</a:t>
            </a:r>
          </a:p>
        </p:txBody>
      </p:sp>
      <p:sp>
        <p:nvSpPr>
          <p:cNvPr id="3" name="Content Placeholder 2">
            <a:extLst>
              <a:ext uri="{FF2B5EF4-FFF2-40B4-BE49-F238E27FC236}">
                <a16:creationId xmlns:a16="http://schemas.microsoft.com/office/drawing/2014/main" id="{3BE3409F-9AEB-4393-A9C2-A73362E42D18}"/>
              </a:ext>
            </a:extLst>
          </p:cNvPr>
          <p:cNvSpPr>
            <a:spLocks noGrp="1"/>
          </p:cNvSpPr>
          <p:nvPr>
            <p:ph idx="1"/>
          </p:nvPr>
        </p:nvSpPr>
        <p:spPr>
          <a:xfrm>
            <a:off x="1371599" y="2318197"/>
            <a:ext cx="9724031" cy="3683358"/>
          </a:xfrm>
        </p:spPr>
        <p:txBody>
          <a:bodyPr anchor="ctr">
            <a:normAutofit/>
          </a:bodyPr>
          <a:lstStyle/>
          <a:p>
            <a:pPr marL="0" indent="0">
              <a:buNone/>
            </a:pPr>
            <a:r>
              <a:rPr lang="en-US" sz="2000" dirty="0"/>
              <a:t>States         Total population                % of enrollees</a:t>
            </a:r>
          </a:p>
          <a:p>
            <a:pPr marL="0" indent="0">
              <a:buNone/>
            </a:pPr>
            <a:r>
              <a:rPr lang="en-US" sz="2000" dirty="0"/>
              <a:t>Illinois         15% black/77 white          74.7% White, 9.77% Hispanic, 8.21% Black </a:t>
            </a:r>
          </a:p>
          <a:p>
            <a:pPr marL="0" indent="0">
              <a:buNone/>
            </a:pPr>
            <a:r>
              <a:rPr lang="en-US" sz="2000" dirty="0"/>
              <a:t>Florida        16% black/77 white            52.6% White, 17.9% Hispanic, 5.97% Black</a:t>
            </a:r>
          </a:p>
          <a:p>
            <a:pPr marL="0" indent="0">
              <a:buNone/>
            </a:pPr>
            <a:r>
              <a:rPr lang="en-US" sz="2000" dirty="0"/>
              <a:t>Georgia       12.5% Hispanics/ 12.3% Black /57.8 white   5.24% H, 8.39%, 67.7w</a:t>
            </a:r>
          </a:p>
        </p:txBody>
      </p:sp>
      <p:pic>
        <p:nvPicPr>
          <p:cNvPr id="5" name="Audio 4">
            <a:hlinkClick r:id="" action="ppaction://media"/>
            <a:extLst>
              <a:ext uri="{FF2B5EF4-FFF2-40B4-BE49-F238E27FC236}">
                <a16:creationId xmlns:a16="http://schemas.microsoft.com/office/drawing/2014/main" id="{32210F01-2956-4452-A267-F4926B4845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5828003"/>
      </p:ext>
    </p:extLst>
  </p:cSld>
  <p:clrMapOvr>
    <a:masterClrMapping/>
  </p:clrMapOvr>
  <mc:AlternateContent xmlns:mc="http://schemas.openxmlformats.org/markup-compatibility/2006">
    <mc:Choice xmlns:p14="http://schemas.microsoft.com/office/powerpoint/2010/main" Requires="p14">
      <p:transition spd="slow" p14:dur="2000" advTm="211047"/>
    </mc:Choice>
    <mc:Fallback>
      <p:transition spd="slow" advTm="211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95813AB-4D34-41D8-A9A9-B96E7829F996}"/>
              </a:ext>
            </a:extLst>
          </p:cNvPr>
          <p:cNvSpPr>
            <a:spLocks noGrp="1"/>
          </p:cNvSpPr>
          <p:nvPr>
            <p:ph type="title"/>
          </p:nvPr>
        </p:nvSpPr>
        <p:spPr>
          <a:xfrm>
            <a:off x="1143001" y="1676400"/>
            <a:ext cx="4038600" cy="3505200"/>
          </a:xfrm>
        </p:spPr>
        <p:txBody>
          <a:bodyPr anchor="t">
            <a:normAutofit/>
          </a:bodyPr>
          <a:lstStyle/>
          <a:p>
            <a:r>
              <a:rPr lang="en-US" sz="4000"/>
              <a:t>Methods</a:t>
            </a:r>
          </a:p>
        </p:txBody>
      </p:sp>
      <p:sp>
        <p:nvSpPr>
          <p:cNvPr id="3" name="Content Placeholder 2">
            <a:extLst>
              <a:ext uri="{FF2B5EF4-FFF2-40B4-BE49-F238E27FC236}">
                <a16:creationId xmlns:a16="http://schemas.microsoft.com/office/drawing/2014/main" id="{FF1FBC98-9FC0-4423-8ED1-9F60A92C53B0}"/>
              </a:ext>
            </a:extLst>
          </p:cNvPr>
          <p:cNvSpPr>
            <a:spLocks noGrp="1"/>
          </p:cNvSpPr>
          <p:nvPr>
            <p:ph idx="1"/>
          </p:nvPr>
        </p:nvSpPr>
        <p:spPr>
          <a:xfrm>
            <a:off x="5181601" y="1676400"/>
            <a:ext cx="5181599" cy="3505200"/>
          </a:xfrm>
        </p:spPr>
        <p:txBody>
          <a:bodyPr>
            <a:normAutofit/>
          </a:bodyPr>
          <a:lstStyle/>
          <a:p>
            <a:pPr marL="0" indent="0">
              <a:buNone/>
            </a:pPr>
            <a:r>
              <a:rPr lang="en-US" sz="2200" dirty="0">
                <a:solidFill>
                  <a:schemeClr val="tx1">
                    <a:alpha val="55000"/>
                  </a:schemeClr>
                </a:solidFill>
              </a:rPr>
              <a:t>The dataset used for this project was obtained from data.gov. It is a collection that lists students that enrolled at the State University of New York beginning in fall 2002 that has been reported by the Vital Statistics Administration by categories of race and ethnicity. The collection provides data for students that enrolled at the State University of New York by race and ethnicity. </a:t>
            </a:r>
          </a:p>
        </p:txBody>
      </p:sp>
      <p:pic>
        <p:nvPicPr>
          <p:cNvPr id="18" name="Audio 17">
            <a:hlinkClick r:id="" action="ppaction://media"/>
            <a:extLst>
              <a:ext uri="{FF2B5EF4-FFF2-40B4-BE49-F238E27FC236}">
                <a16:creationId xmlns:a16="http://schemas.microsoft.com/office/drawing/2014/main" id="{F0F16655-FDFC-447F-9205-90C912D163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4653885"/>
      </p:ext>
    </p:extLst>
  </p:cSld>
  <p:clrMapOvr>
    <a:masterClrMapping/>
  </p:clrMapOvr>
  <mc:AlternateContent xmlns:mc="http://schemas.openxmlformats.org/markup-compatibility/2006">
    <mc:Choice xmlns:p14="http://schemas.microsoft.com/office/powerpoint/2010/main" Requires="p14">
      <p:transition spd="slow" p14:dur="2000" advTm="39504"/>
    </mc:Choice>
    <mc:Fallback>
      <p:transition spd="slow" advTm="39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365FA6-FCBB-41CE-BC65-1CBA956F1D86}"/>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The Data + Target Variables</a:t>
            </a:r>
          </a:p>
        </p:txBody>
      </p:sp>
      <p:pic>
        <p:nvPicPr>
          <p:cNvPr id="7" name="Content Placeholder 6">
            <a:extLst>
              <a:ext uri="{FF2B5EF4-FFF2-40B4-BE49-F238E27FC236}">
                <a16:creationId xmlns:a16="http://schemas.microsoft.com/office/drawing/2014/main" id="{083C36AB-4F01-44C8-B60A-05A5BAEF498A}"/>
              </a:ext>
            </a:extLst>
          </p:cNvPr>
          <p:cNvPicPr>
            <a:picLocks noGrp="1" noChangeAspect="1"/>
          </p:cNvPicPr>
          <p:nvPr>
            <p:ph idx="1"/>
          </p:nvPr>
        </p:nvPicPr>
        <p:blipFill>
          <a:blip r:embed="rId4"/>
          <a:stretch>
            <a:fillRect/>
          </a:stretch>
        </p:blipFill>
        <p:spPr>
          <a:xfrm>
            <a:off x="838200" y="2762909"/>
            <a:ext cx="10515599" cy="2918079"/>
          </a:xfrm>
          <a:prstGeom prst="rect">
            <a:avLst/>
          </a:prstGeom>
        </p:spPr>
      </p:pic>
      <p:pic>
        <p:nvPicPr>
          <p:cNvPr id="4" name="Audio 3">
            <a:hlinkClick r:id="" action="ppaction://media"/>
            <a:extLst>
              <a:ext uri="{FF2B5EF4-FFF2-40B4-BE49-F238E27FC236}">
                <a16:creationId xmlns:a16="http://schemas.microsoft.com/office/drawing/2014/main" id="{6CD8C7BA-DEE0-43E1-A5E3-B18139E888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020257892"/>
      </p:ext>
    </p:extLst>
  </p:cSld>
  <p:clrMapOvr>
    <a:masterClrMapping/>
  </p:clrMapOvr>
  <mc:AlternateContent xmlns:mc="http://schemas.openxmlformats.org/markup-compatibility/2006">
    <mc:Choice xmlns:p14="http://schemas.microsoft.com/office/powerpoint/2010/main" Requires="p14">
      <p:transition spd="slow" p14:dur="2000" advTm="22971"/>
    </mc:Choice>
    <mc:Fallback>
      <p:transition spd="slow" advTm="22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TotalTime>
  <Words>803</Words>
  <Application>Microsoft Office PowerPoint</Application>
  <PresentationFormat>Widescreen</PresentationFormat>
  <Paragraphs>61</Paragraphs>
  <Slides>16</Slides>
  <Notes>0</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College Enrollees</vt:lpstr>
      <vt:lpstr>Objective</vt:lpstr>
      <vt:lpstr>Racial Disparity</vt:lpstr>
      <vt:lpstr>Racial Disparity (Cont.)</vt:lpstr>
      <vt:lpstr>Racial Disparity (Cont.)</vt:lpstr>
      <vt:lpstr>Causes of Racial Disparity</vt:lpstr>
      <vt:lpstr>Statistics</vt:lpstr>
      <vt:lpstr>Methods</vt:lpstr>
      <vt:lpstr>The Data + Target Variables</vt:lpstr>
      <vt:lpstr>The Data + Target Variables (Cont.)</vt:lpstr>
      <vt:lpstr>Results</vt:lpstr>
      <vt:lpstr>Results (Cont.)</vt:lpstr>
      <vt:lpstr>Results (Cont.)</vt:lpstr>
      <vt:lpstr>Code</vt:lpstr>
      <vt:lpstr>References</vt:lpstr>
      <vt:lpstr>References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Enrollees</dc:title>
  <dc:creator>cherf001</dc:creator>
  <cp:lastModifiedBy>cherf001</cp:lastModifiedBy>
  <cp:revision>21</cp:revision>
  <dcterms:created xsi:type="dcterms:W3CDTF">2021-02-24T00:50:26Z</dcterms:created>
  <dcterms:modified xsi:type="dcterms:W3CDTF">2021-03-04T13:08:45Z</dcterms:modified>
</cp:coreProperties>
</file>